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21"/>
  </p:notesMasterIdLst>
  <p:sldIdLst>
    <p:sldId id="256" r:id="rId2"/>
    <p:sldId id="257" r:id="rId3"/>
    <p:sldId id="258" r:id="rId4"/>
    <p:sldId id="267" r:id="rId5"/>
    <p:sldId id="261" r:id="rId6"/>
    <p:sldId id="262" r:id="rId7"/>
    <p:sldId id="264" r:id="rId8"/>
    <p:sldId id="265" r:id="rId9"/>
    <p:sldId id="266" r:id="rId10"/>
    <p:sldId id="272" r:id="rId11"/>
    <p:sldId id="269" r:id="rId12"/>
    <p:sldId id="268" r:id="rId13"/>
    <p:sldId id="273" r:id="rId14"/>
    <p:sldId id="270" r:id="rId15"/>
    <p:sldId id="274" r:id="rId16"/>
    <p:sldId id="275" r:id="rId17"/>
    <p:sldId id="278" r:id="rId18"/>
    <p:sldId id="276" r:id="rId19"/>
    <p:sldId id="277" r:id="rId20"/>
  </p:sldIdLst>
  <p:sldSz cx="16256000" cy="9144000"/>
  <p:notesSz cx="6858000" cy="9144000"/>
  <p:embeddedFontLst>
    <p:embeddedFont>
      <p:font typeface="Merriweather Sans" panose="02000803060000090004" pitchFamily="2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491227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76658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29641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301356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039360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217175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848742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4130194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131389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53061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260225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712703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848088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716710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42170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64041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ładka Foto + Pomarańczowy">
  <p:cSld name="Okładka Foto + Pomarańczow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16256001" cy="9144000"/>
          </a:xfrm>
          <a:prstGeom prst="rect">
            <a:avLst/>
          </a:prstGeom>
          <a:solidFill>
            <a:schemeClr val="lt1">
              <a:alpha val="84313"/>
            </a:scheme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</a:pPr>
            <a:endParaRPr sz="36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91728" y="1269171"/>
            <a:ext cx="10077303" cy="254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91728" y="3849548"/>
            <a:ext cx="10077303" cy="244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55785" y="6699414"/>
            <a:ext cx="3627802" cy="121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na zdjęciu jasn.">
  <p:cSld name="Tytuł na zdjęciu jasn.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259978" y="2787650"/>
            <a:ext cx="13736100" cy="3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0" y="0"/>
            <a:ext cx="16256101" cy="91440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</a:pPr>
            <a:endParaRPr sz="36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ładka pomarańczowa">
  <p:cSld name="Okładka pomarańczow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291728" y="1269171"/>
            <a:ext cx="10077303" cy="254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291728" y="3849548"/>
            <a:ext cx="10077303" cy="244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55785" y="6699414"/>
            <a:ext cx="3627802" cy="121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ładka Foto + Czarny">
  <p:cSld name="Okładka Foto + Czarn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16256001" cy="9144000"/>
          </a:xfrm>
          <a:prstGeom prst="rect">
            <a:avLst/>
          </a:prstGeom>
          <a:solidFill>
            <a:srgbClr val="000000">
              <a:alpha val="74509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</a:pPr>
            <a:endParaRPr sz="36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291728" y="1269171"/>
            <a:ext cx="10077303" cy="254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291728" y="3849548"/>
            <a:ext cx="10077303" cy="244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6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6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6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6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6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55786" y="6699414"/>
            <a:ext cx="3627799" cy="121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ładka Foto + Biały">
  <p:cSld name="Okładka Foto + Biał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16256001" cy="91440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</a:pPr>
            <a:endParaRPr sz="36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291728" y="1269171"/>
            <a:ext cx="10077303" cy="254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291728" y="3849548"/>
            <a:ext cx="10077303" cy="244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55785" y="6699414"/>
            <a:ext cx="3627802" cy="121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55700" y="787400"/>
            <a:ext cx="13931900" cy="7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13931900" cy="570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291728" y="1269171"/>
            <a:ext cx="11039972" cy="368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350"/>
            </a:pPr>
            <a:r>
              <a:rPr lang="pl-PL" sz="6000" dirty="0">
                <a:latin typeface="+mj-lt"/>
              </a:rPr>
              <a:t>E-commerce w obszarach miejskich - problemy i wyzwania dostaw </a:t>
            </a:r>
            <a:r>
              <a:rPr lang="pl-PL" sz="6000" dirty="0" smtClean="0">
                <a:latin typeface="+mj-lt"/>
              </a:rPr>
              <a:t>na Allegro.pl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>
                <a:latin typeface="+mj-lt"/>
              </a:rPr>
              <a:t/>
            </a:r>
            <a:br>
              <a:rPr lang="pl-PL" dirty="0">
                <a:latin typeface="+mj-lt"/>
              </a:rPr>
            </a:br>
            <a:r>
              <a:rPr lang="pl-PL" sz="4000" dirty="0" smtClean="0">
                <a:latin typeface="+mj-lt"/>
              </a:rPr>
              <a:t>Jakub Kaczmarski</a:t>
            </a:r>
            <a:r>
              <a:rPr lang="pl-PL" sz="40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pl-PL" sz="40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pl-PL" sz="4000" b="0" i="0" u="none" strike="noStrike" cap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12.09.2018</a:t>
            </a:r>
            <a:endParaRPr sz="40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07550" y="564975"/>
            <a:ext cx="13736100" cy="117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Punkty odbioru a kurierzy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711199" y="2362200"/>
            <a:ext cx="14808201" cy="642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Czas i miejsce odbioru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Powiększanie sieci punktów odbioru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Koszty ostatniej mili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Łączenie usług i zakupów z odbiorem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Wielkość przesyłek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Jakość kurierów, nasycenie rynku</a:t>
            </a:r>
            <a:r>
              <a:rPr lang="pl-PL" sz="4000" dirty="0"/>
              <a:t/>
            </a:r>
            <a:br>
              <a:rPr lang="pl-PL" sz="4000" dirty="0"/>
            </a:b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3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47250" y="272877"/>
            <a:ext cx="13736100" cy="13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Oczekiwania klientów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899" y="1945380"/>
            <a:ext cx="9367661" cy="67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47250" y="272877"/>
            <a:ext cx="13736100" cy="13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Dostawy a motywacje do zakupów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692" y="1689100"/>
            <a:ext cx="10307216" cy="71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07550" y="564975"/>
            <a:ext cx="13736100" cy="117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Wyzwania dla Allegro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711199" y="2362200"/>
            <a:ext cx="14808201" cy="642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Różnorodność i jakość sprzedających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Niejednorodność sposobów dostawy - różne koszty dostawy i różne warunki dostawy (czas, jakość)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Odpowiedzialność za dostawę, siła negocjacyjna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Różnorodność kupujących – ich oczekiwań i potrzeb, uśrednianie potrzeb szkodliwe dla klienta!</a:t>
            </a:r>
            <a:r>
              <a:rPr lang="pl-PL" sz="4000" dirty="0"/>
              <a:t/>
            </a:r>
            <a:br>
              <a:rPr lang="pl-PL" sz="4000" dirty="0"/>
            </a:b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19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47250" y="272877"/>
            <a:ext cx="13736100" cy="13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Allegro Smart!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50" y="1828800"/>
            <a:ext cx="14645714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07550" y="564975"/>
            <a:ext cx="13736100" cy="117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Przyszłość (bliska)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711199" y="2362200"/>
            <a:ext cx="14808201" cy="642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Darmowa dostawa (lub bardzo tania), darmowe zwroty (?)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Bardzo szybka dostawa (same </a:t>
            </a:r>
            <a:r>
              <a:rPr lang="pl-PL" sz="4000" dirty="0" err="1" smtClean="0"/>
              <a:t>day</a:t>
            </a:r>
            <a:r>
              <a:rPr lang="pl-PL" sz="4000" dirty="0" smtClean="0"/>
              <a:t>) w obrębie miast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Więcej punktów odbioru, dalsze problemy z kurierką, wzrost kosztów dostawy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Standaryzacja dostaw vs dostawy krojone na miarę dla klienta</a:t>
            </a:r>
          </a:p>
          <a:p>
            <a:pPr marL="57150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err="1"/>
              <a:t>Geolokalizacja</a:t>
            </a:r>
            <a:r>
              <a:rPr lang="pl-PL" sz="4000" dirty="0"/>
              <a:t> i personalizacja dostaw</a:t>
            </a:r>
          </a:p>
          <a:p>
            <a:pPr lvl="0">
              <a:lnSpc>
                <a:spcPct val="150000"/>
              </a:lnSpc>
              <a:buSzPts val="4000"/>
            </a:pPr>
            <a:endParaRPr lang="pl-PL" sz="4000" dirty="0" smtClean="0"/>
          </a:p>
          <a:p>
            <a:pPr lvl="0">
              <a:lnSpc>
                <a:spcPct val="150000"/>
              </a:lnSpc>
              <a:buSzPts val="4000"/>
            </a:pPr>
            <a:r>
              <a:rPr lang="pl-PL" sz="4000" dirty="0"/>
              <a:t/>
            </a:r>
            <a:br>
              <a:rPr lang="pl-PL" sz="4000" dirty="0"/>
            </a:b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3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07550" y="564975"/>
            <a:ext cx="13736100" cy="117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 chce klient w mieście?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711199" y="2362200"/>
            <a:ext cx="14808201" cy="642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Szybkie dostawy – łatwość dojazdu i parkowania – rowery? </a:t>
            </a:r>
            <a:r>
              <a:rPr lang="pl-PL" sz="4000" dirty="0"/>
              <a:t>m</a:t>
            </a:r>
            <a:r>
              <a:rPr lang="pl-PL" sz="4000" dirty="0" smtClean="0"/>
              <a:t>otory? inne?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Ograniczenia używania dronów w mieście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Kurier dopasowany do realnych godzin pracy (wieczór!)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Kurier w sobotę i niedzielę oraz okna czasowe dostaw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(Dobra) współpraca kuriera z klientem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endParaRPr lang="pl-PL" sz="4000" dirty="0" smtClean="0"/>
          </a:p>
          <a:p>
            <a:pPr lvl="0">
              <a:lnSpc>
                <a:spcPct val="150000"/>
              </a:lnSpc>
              <a:buSzPts val="4000"/>
            </a:pPr>
            <a:r>
              <a:rPr lang="pl-PL" sz="4000" dirty="0"/>
              <a:t/>
            </a:r>
            <a:br>
              <a:rPr lang="pl-PL" sz="4000" dirty="0"/>
            </a:b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53550" y="3447875"/>
            <a:ext cx="13736100" cy="117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Ale jak to zrobić?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443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53550" y="3447875"/>
            <a:ext cx="13736100" cy="117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Q&amp;A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951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53550" y="3447875"/>
            <a:ext cx="13736100" cy="117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Dziękuję.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87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07550" y="564975"/>
            <a:ext cx="13736100" cy="117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107550" y="2362200"/>
            <a:ext cx="14208650" cy="642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50000"/>
              </a:lnSpc>
              <a:buSzPts val="4000"/>
            </a:pPr>
            <a:r>
              <a:rPr lang="pl-PL" sz="4000" dirty="0" smtClean="0"/>
              <a:t>O </a:t>
            </a:r>
            <a:r>
              <a:rPr lang="pl-PL" sz="4000" dirty="0"/>
              <a:t>potrzebach i wyborach </a:t>
            </a:r>
            <a:r>
              <a:rPr lang="pl-PL" sz="4000" dirty="0" smtClean="0"/>
              <a:t>klientów Allegro.pl - na przykładzie małych </a:t>
            </a:r>
            <a:r>
              <a:rPr lang="pl-PL" sz="4000" dirty="0"/>
              <a:t>i </a:t>
            </a:r>
            <a:r>
              <a:rPr lang="pl-PL" sz="4000" dirty="0" smtClean="0"/>
              <a:t>dużych </a:t>
            </a:r>
            <a:r>
              <a:rPr lang="pl-PL" sz="4000" dirty="0"/>
              <a:t>miast - z jakimi problemami </a:t>
            </a:r>
            <a:r>
              <a:rPr lang="pl-PL" sz="4000" dirty="0" smtClean="0"/>
              <a:t>borykają się klienci, </a:t>
            </a:r>
            <a:r>
              <a:rPr lang="pl-PL" sz="4000" dirty="0"/>
              <a:t>jak Allegro.pl chce </a:t>
            </a:r>
            <a:r>
              <a:rPr lang="pl-PL" sz="4000" dirty="0" smtClean="0"/>
              <a:t>i może im pomóc oraz jakie stoją wyzwania przed rynkiem e-commerce w </a:t>
            </a:r>
            <a:r>
              <a:rPr lang="pl-PL" sz="4000" dirty="0"/>
              <a:t>roku </a:t>
            </a:r>
            <a:r>
              <a:rPr lang="pl-PL" sz="4000" dirty="0" smtClean="0"/>
              <a:t>2018 i 2019</a:t>
            </a:r>
          </a:p>
          <a:p>
            <a:pPr lvl="0" algn="just">
              <a:lnSpc>
                <a:spcPct val="150000"/>
              </a:lnSpc>
              <a:buSzPts val="4000"/>
            </a:pPr>
            <a:r>
              <a:rPr lang="pl-PL" sz="4000" dirty="0"/>
              <a:t/>
            </a:r>
            <a:br>
              <a:rPr lang="pl-PL" sz="4000" dirty="0"/>
            </a:b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31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31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58350" y="615775"/>
            <a:ext cx="13736100" cy="167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Wstęp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596900" y="2794000"/>
            <a:ext cx="15265399" cy="5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buSzPts val="3200"/>
              <a:buFont typeface="Arial"/>
              <a:buChar char="•"/>
            </a:pPr>
            <a:r>
              <a:rPr lang="pl-PL" sz="4000" dirty="0" smtClean="0"/>
              <a:t>O mnie</a:t>
            </a:r>
          </a:p>
          <a:p>
            <a:pPr marL="457200" lvl="0" indent="-457200">
              <a:buSzPts val="3200"/>
              <a:buFont typeface="Arial"/>
              <a:buChar char="•"/>
            </a:pPr>
            <a:endParaRPr lang="pl-PL" sz="4000" dirty="0"/>
          </a:p>
          <a:p>
            <a:pPr marL="457200" lvl="0" indent="-457200">
              <a:buSzPts val="3200"/>
              <a:buFont typeface="Arial"/>
              <a:buChar char="•"/>
            </a:pPr>
            <a:r>
              <a:rPr lang="pl-PL" sz="4000" dirty="0" smtClean="0"/>
              <a:t>O Allegro</a:t>
            </a:r>
          </a:p>
          <a:p>
            <a:pPr marL="457200" lvl="0" indent="-457200">
              <a:buSzPts val="3200"/>
              <a:buFont typeface="Arial"/>
              <a:buChar char="•"/>
            </a:pPr>
            <a:endParaRPr lang="pl-PL" sz="4000" dirty="0" smtClean="0"/>
          </a:p>
          <a:p>
            <a:pPr marL="457200" lvl="0" indent="-457200">
              <a:buSzPts val="3200"/>
              <a:buFont typeface="Arial"/>
              <a:buChar char="•"/>
            </a:pPr>
            <a:r>
              <a:rPr lang="pl-PL" sz="4000" b="0" i="0" u="none" strike="noStrike" cap="none" dirty="0" smtClean="0">
                <a:solidFill>
                  <a:srgbClr val="000000"/>
                </a:solidFill>
                <a:sym typeface="Arial"/>
              </a:rPr>
              <a:t>O dostawach na Allegro (zakup na żywo)</a:t>
            </a:r>
            <a:endParaRPr sz="4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45650" y="514176"/>
            <a:ext cx="13736100" cy="126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dirty="0" smtClean="0"/>
              <a:t>Allegro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b="44070"/>
          <a:stretch/>
        </p:blipFill>
        <p:spPr>
          <a:xfrm>
            <a:off x="2184123" y="1911654"/>
            <a:ext cx="11887754" cy="659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47250" y="272877"/>
            <a:ext cx="13736100" cy="13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Wybierane metody dostawy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759" y="1803400"/>
            <a:ext cx="13101591" cy="70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47250" y="272877"/>
            <a:ext cx="13736100" cy="13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Wybierane metody dostawy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166" y="1574800"/>
            <a:ext cx="13351112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47250" y="272877"/>
            <a:ext cx="13736100" cy="13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Wybierane metody dostawy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797" y="1574800"/>
            <a:ext cx="13050439" cy="70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47250" y="272877"/>
            <a:ext cx="13736100" cy="13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Wybierane metody dostawy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249" y="1574800"/>
            <a:ext cx="12672607" cy="707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47250" y="272877"/>
            <a:ext cx="13736100" cy="13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Przesyłki kurierskie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r="25568"/>
          <a:stretch/>
        </p:blipFill>
        <p:spPr>
          <a:xfrm>
            <a:off x="3669901" y="1574800"/>
            <a:ext cx="8522099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ładki">
  <a:themeElements>
    <a:clrScheme name="Allegro kolory">
      <a:dk1>
        <a:srgbClr val="FFFFFF"/>
      </a:dk1>
      <a:lt1>
        <a:srgbClr val="FF5A00"/>
      </a:lt1>
      <a:dk2>
        <a:srgbClr val="000000"/>
      </a:dk2>
      <a:lt2>
        <a:srgbClr val="BEC0C3"/>
      </a:lt2>
      <a:accent1>
        <a:srgbClr val="FAC314"/>
      </a:accent1>
      <a:accent2>
        <a:srgbClr val="1E64AA"/>
      </a:accent2>
      <a:accent3>
        <a:srgbClr val="1EA53C"/>
      </a:accent3>
      <a:accent4>
        <a:srgbClr val="9664A0"/>
      </a:accent4>
      <a:accent5>
        <a:srgbClr val="3CAADC"/>
      </a:accent5>
      <a:accent6>
        <a:srgbClr val="FF5A00"/>
      </a:accent6>
      <a:hlink>
        <a:srgbClr val="347FFF"/>
      </a:hlink>
      <a:folHlink>
        <a:srgbClr val="5069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269</Words>
  <Application>Microsoft Office PowerPoint</Application>
  <PresentationFormat>Niestandardowy</PresentationFormat>
  <Paragraphs>50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Merriweather Sans</vt:lpstr>
      <vt:lpstr>Arial</vt:lpstr>
      <vt:lpstr>Open Sans</vt:lpstr>
      <vt:lpstr>Okładki</vt:lpstr>
      <vt:lpstr>E-commerce w obszarach miejskich - problemy i wyzwania dostaw na Allegro.pl    Jakub Kaczmarski 12.09.2018</vt:lpstr>
      <vt:lpstr>Agenda</vt:lpstr>
      <vt:lpstr>Wstęp</vt:lpstr>
      <vt:lpstr>Allegro</vt:lpstr>
      <vt:lpstr>Wybierane metody dostawy</vt:lpstr>
      <vt:lpstr>Wybierane metody dostawy</vt:lpstr>
      <vt:lpstr>Wybierane metody dostawy</vt:lpstr>
      <vt:lpstr>Wybierane metody dostawy</vt:lpstr>
      <vt:lpstr>Przesyłki kurierskie</vt:lpstr>
      <vt:lpstr>Punkty odbioru a kurierzy</vt:lpstr>
      <vt:lpstr>Oczekiwania klientów</vt:lpstr>
      <vt:lpstr>Dostawy a motywacje do zakupów</vt:lpstr>
      <vt:lpstr>Wyzwania dla Allegro</vt:lpstr>
      <vt:lpstr>Allegro Smart!</vt:lpstr>
      <vt:lpstr>Przyszłość (bliska)</vt:lpstr>
      <vt:lpstr>Co chce klient w mieście?</vt:lpstr>
      <vt:lpstr>Ale jak to zrobić?</vt:lpstr>
      <vt:lpstr>Q&amp;A</vt:lpstr>
      <vt:lpstr>Dziękuję.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Finanse, Logistyka&amp;ERP 04.07.2018</dc:title>
  <dc:creator>Jakub Kaczmarski</dc:creator>
  <cp:lastModifiedBy>Jakub Kaczmarski</cp:lastModifiedBy>
  <cp:revision>34</cp:revision>
  <dcterms:modified xsi:type="dcterms:W3CDTF">2018-10-07T17:59:34Z</dcterms:modified>
</cp:coreProperties>
</file>